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6" r:id="rId14"/>
    <p:sldId id="268" r:id="rId15"/>
    <p:sldId id="269" r:id="rId16"/>
    <p:sldId id="270" r:id="rId17"/>
    <p:sldId id="272" r:id="rId18"/>
    <p:sldId id="274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5D4A8-A143-42B2-8DD9-85A691B9016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15055-D657-4400-B6F1-B6EDA17671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5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Свои послания пытались шифровать еще в древних цивилизациях: Индии, Египте, Месопотамии. Чтобы запутать читателя, использовали методы кодирования и стенографии, которые лишь косвенно относятся к криптографии. Шифрование обычно сводилось к перестановке и замене символов.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15055-D657-4400-B6F1-B6EDA176714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5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Происхождение этого слова объясняет принцип работы шифра — простая подмена букв. Оно было составлено из букв Алеф, Бет, Тае, Шин — четырех букв древнесемитского языка — двух первых и последних.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15055-D657-4400-B6F1-B6EDA176714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721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Сциталла</a:t>
            </a:r>
            <a:r>
              <a:rPr lang="ru-RU" dirty="0"/>
              <a:t> – устройство, наиболее старый криптографический механизм, о котором мы знаем. Это длинный стержень, на который наматывали ленту из пергамента по спирали. Шифруемый текст писали в строки по длине стержня, разматывали и передавали адресату. После разматывания текст становился нечитаемым. Чтобы расшифровать послание, адресату нужен был стержень точно такого же диаметра.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15055-D657-4400-B6F1-B6EDA176714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35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Принцип шифра прост: каждая буква сдвигалась по алфавиту вправо на одно и то же число позиций. Адресату нужно было только знать, насколько — это и был ключ шифрования. Сам диктатор использовал сдвиг на три символа.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15055-D657-4400-B6F1-B6EDA176714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460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VIII столетия нашей эры криптография быстрее развивается в арабских странах. Одни из первых трудов, в которых говорится о дешифровке </a:t>
            </a:r>
            <a:r>
              <a:rPr lang="ru-RU" dirty="0" err="1"/>
              <a:t>моноалфавитных</a:t>
            </a:r>
            <a:r>
              <a:rPr lang="ru-RU" dirty="0"/>
              <a:t> и </a:t>
            </a:r>
            <a:r>
              <a:rPr lang="ru-RU" dirty="0" err="1"/>
              <a:t>полиалфавитных</a:t>
            </a:r>
            <a:r>
              <a:rPr lang="ru-RU" dirty="0"/>
              <a:t> шифров написаны арабскими учеными. </a:t>
            </a:r>
          </a:p>
          <a:p>
            <a:endParaRPr lang="ru-RU" dirty="0"/>
          </a:p>
          <a:p>
            <a:r>
              <a:rPr lang="ru-RU" dirty="0"/>
              <a:t>Важный труд того времени — «Манускрипт о дешифровке криптографических сообщений» ученого аль-</a:t>
            </a:r>
            <a:r>
              <a:rPr lang="ru-RU" dirty="0" err="1"/>
              <a:t>Кинди</a:t>
            </a:r>
            <a:r>
              <a:rPr lang="ru-RU" dirty="0"/>
              <a:t>. Именно он первым упомянул о частотном анализе шифров.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15055-D657-4400-B6F1-B6EDA176714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4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древнерусской литературе использовалось </a:t>
            </a:r>
            <a:r>
              <a:rPr lang="ru-RU" dirty="0" err="1"/>
              <a:t>тайнописание</a:t>
            </a:r>
            <a:r>
              <a:rPr lang="ru-RU" dirty="0"/>
              <a:t>, называемое Литорея. Она могла быть простой и мудрой. Простая напоминала тарабарскую грамоту, мудрая — шифр простой замены некоторых букв точками, палками, кругами, которые означали разряд числа.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15055-D657-4400-B6F1-B6EDA176714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486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Диск Альберти, 1466 год. Шифровальный диск итальянского ученого Леона Альберти состоял из двух частей: внешней, которая двигаться не могла, и внутренней, которая двигалась. Диски делились на 24 клетки, в них были разные символы в разной последовательности. Для шифрования, нужно было вращать внутренний диск через несколько слов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15055-D657-4400-B6F1-B6EDA176714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21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Крупные державы использовали электромеханические шифраторы. Шифры устройств в то время считали </a:t>
            </a:r>
            <a:r>
              <a:rPr lang="ru-RU" dirty="0" err="1"/>
              <a:t>невскрываемыми</a:t>
            </a:r>
            <a:r>
              <a:rPr lang="ru-RU" dirty="0"/>
              <a:t>. Сами устройства были роторными, как шифровальная машина «Энигма», и на цевочных дисках, как M-209. С помощью «Энигмы» сообщения шифровали войска Германии и ее союзники, при помощи M-209 — армия США. В СССР производили оба типа устройств.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15055-D657-4400-B6F1-B6EDA176714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66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«…Сфера применения шифров оставалась незначительной до компьютерной революции, которая ознаменовала новый этап в развитии криптографии. Шифрами перестали оперировать люди – ими стали обмениваться машины.</a:t>
            </a:r>
          </a:p>
          <a:p>
            <a:endParaRPr lang="ru-RU" sz="1200" dirty="0"/>
          </a:p>
          <a:p>
            <a:r>
              <a:rPr lang="ru-RU" sz="1200" dirty="0"/>
              <a:t>А из области интересов узкой прослойки общества шифрование перешло в нашу повседневную жизнь: оно используется в мессенджерах и мобильных приложениях, на его основе создаются и распознаются штрих- и QR-коды, используемые для того, чтобы каждый человек мог проследить подлинность купленного им товара», – говорит исполнительный директор </a:t>
            </a:r>
            <a:r>
              <a:rPr lang="ru-RU" sz="1200" dirty="0" err="1"/>
              <a:t>Ростеха</a:t>
            </a:r>
            <a:r>
              <a:rPr lang="ru-RU" sz="1200" dirty="0"/>
              <a:t> Олег Евтушенко.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15055-D657-4400-B6F1-B6EDA176714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2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99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986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7502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64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847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12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833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09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502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79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40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19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57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60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8D1D7-BBD0-40B1-ABB3-8BB33D2CF53D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2537B-C236-406E-9058-44605AEEE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919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CkQRH5eweg&amp;list=PLtPJ9lKvJ4oiFnWCsVRElorOLt69YDEnv&amp;index=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075A0A-DD39-4245-BA98-38A4171B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03405"/>
            <a:ext cx="6545179" cy="1825096"/>
          </a:xfrm>
        </p:spPr>
        <p:txBody>
          <a:bodyPr/>
          <a:lstStyle/>
          <a:p>
            <a:r>
              <a:rPr lang="ru-RU" dirty="0"/>
              <a:t>Криптография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D72B07-6C43-423A-BCA9-D5842DF45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ru-RU" sz="3200" dirty="0"/>
              <a:t>Знакомство с наукой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099D4A-B39F-49E1-8409-53058AE7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54" y="403726"/>
            <a:ext cx="5238233" cy="32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6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77EB7-4E9A-4201-B77A-AB69EC01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Расшифруйте запись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4E51CB-EAB8-42E5-BF5E-28968D014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42" y="3671236"/>
            <a:ext cx="10820400" cy="2024514"/>
          </a:xfrm>
        </p:spPr>
        <p:txBody>
          <a:bodyPr>
            <a:normAutofit/>
          </a:bodyPr>
          <a:lstStyle/>
          <a:p>
            <a:r>
              <a:rPr lang="ru-RU" sz="3200" dirty="0"/>
              <a:t>Ш </a:t>
            </a:r>
            <a:r>
              <a:rPr lang="ru-RU" sz="3200" dirty="0" err="1"/>
              <a:t>носцепь</a:t>
            </a:r>
            <a:r>
              <a:rPr lang="ru-RU" sz="3200" dirty="0"/>
              <a:t> ш </a:t>
            </a:r>
            <a:r>
              <a:rPr lang="ru-RU" sz="3200" dirty="0" err="1"/>
              <a:t>щому</a:t>
            </a:r>
            <a:r>
              <a:rPr lang="ru-RU" sz="3200" dirty="0"/>
              <a:t> у </a:t>
            </a:r>
            <a:r>
              <a:rPr lang="ru-RU" sz="3200" dirty="0" err="1"/>
              <a:t>щута</a:t>
            </a:r>
            <a:r>
              <a:rPr lang="ru-RU" sz="3200" dirty="0"/>
              <a:t> </a:t>
            </a:r>
            <a:r>
              <a:rPr lang="ru-RU" sz="3200" dirty="0" err="1"/>
              <a:t>хцу</a:t>
            </a:r>
            <a:r>
              <a:rPr lang="ru-RU" sz="3200" dirty="0"/>
              <a:t> </a:t>
            </a:r>
            <a:r>
              <a:rPr lang="ru-RU" sz="3200" dirty="0" err="1"/>
              <a:t>кещя</a:t>
            </a:r>
            <a:r>
              <a:rPr lang="ru-RU" sz="3200" dirty="0"/>
              <a:t>, </a:t>
            </a:r>
            <a:r>
              <a:rPr lang="ru-RU" sz="3200" dirty="0" err="1"/>
              <a:t>Сесь</a:t>
            </a:r>
            <a:r>
              <a:rPr lang="ru-RU" sz="3200" dirty="0"/>
              <a:t> рой!</a:t>
            </a:r>
          </a:p>
          <a:p>
            <a:endParaRPr lang="ru-RU" sz="3200" dirty="0"/>
          </a:p>
          <a:p>
            <a:endParaRPr lang="ru-RU" sz="3200" dirty="0"/>
          </a:p>
          <a:p>
            <a:endParaRPr lang="ru-RU" sz="3200" dirty="0"/>
          </a:p>
          <a:p>
            <a:endParaRPr lang="ru-RU" sz="3200" dirty="0"/>
          </a:p>
          <a:p>
            <a:endParaRPr lang="ru-RU" sz="32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D01DEA3-2319-4E3F-97F9-7E98C2F87C79}"/>
              </a:ext>
            </a:extLst>
          </p:cNvPr>
          <p:cNvSpPr txBox="1">
            <a:spLocks/>
          </p:cNvSpPr>
          <p:nvPr/>
        </p:nvSpPr>
        <p:spPr>
          <a:xfrm>
            <a:off x="822158" y="4492594"/>
            <a:ext cx="10820400" cy="2024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3200" dirty="0"/>
          </a:p>
          <a:p>
            <a:r>
              <a:rPr lang="ru-RU" sz="3200" dirty="0"/>
              <a:t>В полдень в бору у бука жду тебя, Лель мой!</a:t>
            </a:r>
          </a:p>
          <a:p>
            <a:endParaRPr lang="ru-RU" sz="3200" dirty="0"/>
          </a:p>
          <a:p>
            <a:endParaRPr lang="ru-RU" sz="3200" dirty="0"/>
          </a:p>
          <a:p>
            <a:endParaRPr lang="ru-RU" sz="3200" dirty="0"/>
          </a:p>
          <a:p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31FC6-E93E-4AD7-B09F-4DE2A5ED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5" y="1893738"/>
            <a:ext cx="11430069" cy="12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EA01A-4E67-434A-A88E-8003536E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Эпоха Возрождения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3A973-105A-4A9D-B83C-596C3676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137" y="2155766"/>
            <a:ext cx="4030579" cy="564682"/>
          </a:xfrm>
        </p:spPr>
        <p:txBody>
          <a:bodyPr>
            <a:normAutofit/>
          </a:bodyPr>
          <a:lstStyle/>
          <a:p>
            <a:r>
              <a:rPr lang="ru-RU" dirty="0"/>
              <a:t>Диск Альберти, 1466 год.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504FAC-6FF0-4E6D-905F-36F690BD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27" y="1844548"/>
            <a:ext cx="4771073" cy="4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856D6-E3C0-4C29-B475-A8D30705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Вторая мировая война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F4F0A6-A1D5-43F4-84AB-834E65233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86B2F8-50D9-44E3-A94B-EEBDBBD4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59" y="2069502"/>
            <a:ext cx="11360331" cy="414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CC275-F56A-4BA5-8FB6-1A998F66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747" y="863904"/>
            <a:ext cx="10078453" cy="1418086"/>
          </a:xfrm>
        </p:spPr>
        <p:txBody>
          <a:bodyPr>
            <a:normAutofit fontScale="90000"/>
          </a:bodyPr>
          <a:lstStyle/>
          <a:p>
            <a:r>
              <a:rPr lang="ru-RU" dirty="0"/>
              <a:t>Современная криптография: </a:t>
            </a:r>
            <a:br>
              <a:rPr lang="ru-RU" dirty="0"/>
            </a:br>
            <a:r>
              <a:rPr lang="ru-RU" dirty="0"/>
              <a:t>заботы спецслужб и инструменты для бизнеса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5475688-D859-4464-84DC-3D5600DA3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9200" y="2427735"/>
            <a:ext cx="97536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F461F7-288C-459D-831D-281DDCA7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Криптография в литературе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12BBD22-58DC-4EDB-8D2B-2811CC31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33" y="2069314"/>
            <a:ext cx="715433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2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AE789-892C-497C-9521-C859D06E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98A83B2-4F7E-4AF2-A0EE-124D4FCFA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46" t="3356" r="4478" b="10832"/>
          <a:stretch/>
        </p:blipFill>
        <p:spPr>
          <a:xfrm>
            <a:off x="3785937" y="636036"/>
            <a:ext cx="7975354" cy="58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9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283A8-37B6-4B4A-9067-C18A9C35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Прочтите</a:t>
            </a:r>
            <a:br>
              <a:rPr lang="ru-RU" dirty="0"/>
            </a:br>
            <a:r>
              <a:rPr lang="ru-RU" dirty="0"/>
              <a:t>сообщение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CF285A3-AC12-478F-9196-376640D61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3" t="66323" r="52992" b="4697"/>
          <a:stretch/>
        </p:blipFill>
        <p:spPr>
          <a:xfrm>
            <a:off x="0" y="0"/>
            <a:ext cx="6929290" cy="3358448"/>
          </a:xfrm>
          <a:prstGeom prst="rect">
            <a:avLst/>
          </a:prstGeom>
        </p:spPr>
      </p:pic>
      <p:pic>
        <p:nvPicPr>
          <p:cNvPr id="5" name="Объект 3">
            <a:extLst>
              <a:ext uri="{FF2B5EF4-FFF2-40B4-BE49-F238E27FC236}">
                <a16:creationId xmlns:a16="http://schemas.microsoft.com/office/drawing/2014/main" id="{08F12C65-AD00-4F0E-B7B3-3961C9FA3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9" t="66323" r="1102"/>
          <a:stretch/>
        </p:blipFill>
        <p:spPr>
          <a:xfrm>
            <a:off x="4836647" y="3358449"/>
            <a:ext cx="7249075" cy="3499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63543-F3C7-405B-B055-DC9B26A93BC2}"/>
              </a:ext>
            </a:extLst>
          </p:cNvPr>
          <p:cNvSpPr txBox="1"/>
          <p:nvPr/>
        </p:nvSpPr>
        <p:spPr>
          <a:xfrm>
            <a:off x="433137" y="3914274"/>
            <a:ext cx="3593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Искусственный</a:t>
            </a:r>
          </a:p>
          <a:p>
            <a:r>
              <a:rPr lang="ru-RU" sz="2800" dirty="0"/>
              <a:t>интеллект</a:t>
            </a:r>
          </a:p>
        </p:txBody>
      </p:sp>
    </p:spTree>
    <p:extLst>
      <p:ext uri="{BB962C8B-B14F-4D97-AF65-F5344CB8AC3E}">
        <p14:creationId xmlns:p14="http://schemas.microsoft.com/office/powerpoint/2010/main" val="31400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2B6EF-D799-4486-B45F-DFC6DCC6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Асимметричное шифрование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4F95600-B7E2-4CAC-8142-1715406B7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79"/>
          <a:stretch/>
        </p:blipFill>
        <p:spPr>
          <a:xfrm>
            <a:off x="1145219" y="2269483"/>
            <a:ext cx="9719720" cy="41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B5F5E-CBEA-4DC1-9640-DB027342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231" y="764373"/>
            <a:ext cx="9490969" cy="1293028"/>
          </a:xfrm>
        </p:spPr>
        <p:txBody>
          <a:bodyPr>
            <a:normAutofit fontScale="90000"/>
          </a:bodyPr>
          <a:lstStyle/>
          <a:p>
            <a:r>
              <a:rPr lang="ru-RU" dirty="0"/>
              <a:t>Шифрование в TLS/SSL</a:t>
            </a:r>
            <a:br>
              <a:rPr lang="ru-RU" dirty="0"/>
            </a:br>
            <a:r>
              <a:rPr lang="ru-RU" dirty="0"/>
              <a:t> Защищенные сетевые протоколы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231553-5481-4494-851C-64950063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552844"/>
            <a:ext cx="10820400" cy="172937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https://www.youtube.com/watch?v=kCkQRH5eweg&amp;list=PLtPJ9lKvJ4oiFnWCsVRElorOLt69YDEnv&amp;index=3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5786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64AD9-ABBE-49A8-9CC8-4B2589B4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дизайн программы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BC21038-CA6D-42BA-89D2-22A0C563C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705" y="2193925"/>
            <a:ext cx="6975769" cy="43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E6246-6392-48B0-B6B0-26AFC225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Криптография –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6ED3F-7B41-4366-AE06-8139D094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16502"/>
            <a:ext cx="10820400" cy="4024125"/>
          </a:xfrm>
        </p:spPr>
        <p:txBody>
          <a:bodyPr>
            <a:normAutofit/>
          </a:bodyPr>
          <a:lstStyle/>
          <a:p>
            <a:r>
              <a:rPr lang="ru-RU" sz="3600" dirty="0"/>
              <a:t>это наука, изучающая разные способы и методы шифрования данных.  </a:t>
            </a:r>
          </a:p>
          <a:p>
            <a:endParaRPr lang="ru-RU" sz="3600" dirty="0"/>
          </a:p>
          <a:p>
            <a:r>
              <a:rPr lang="ru-RU" sz="3600" dirty="0"/>
              <a:t>(от др.-греч. </a:t>
            </a:r>
            <a:r>
              <a:rPr lang="ru-RU" sz="3600" dirty="0" err="1"/>
              <a:t>κρυ</a:t>
            </a:r>
            <a:r>
              <a:rPr lang="ru-RU" sz="3600" dirty="0"/>
              <a:t>πτός «скрытый» + γράφω «пишу»)</a:t>
            </a:r>
          </a:p>
        </p:txBody>
      </p:sp>
    </p:spTree>
    <p:extLst>
      <p:ext uri="{BB962C8B-B14F-4D97-AF65-F5344CB8AC3E}">
        <p14:creationId xmlns:p14="http://schemas.microsoft.com/office/powerpoint/2010/main" val="1976102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C1D30-EE63-4537-8322-85F14AAE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работа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857E-4887-477D-88A1-C712C0D0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713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10732-2A8B-4EB6-9476-C33613A9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AC0BDC-DFCB-44D0-AA43-FFA29C9E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Криптография - важнейшая наука, без которой невозможно было бы сохранение личной информации в секрете. Способы криптографии постоянно усложняются. Сейчас без шифрования и защиты информации не может существовать ни одно предприятие, имеющее какие-либо ценные или научные сведения.</a:t>
            </a:r>
          </a:p>
        </p:txBody>
      </p:sp>
    </p:spTree>
    <p:extLst>
      <p:ext uri="{BB962C8B-B14F-4D97-AF65-F5344CB8AC3E}">
        <p14:creationId xmlns:p14="http://schemas.microsoft.com/office/powerpoint/2010/main" val="210084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D8FB89-5CF6-484D-B50D-838DB5DC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применяется криптография?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A806248-1A89-4AC4-AD5E-9D4DD9C33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097" y="2193925"/>
            <a:ext cx="604180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CBF7C-4E5C-4926-9952-A82C0EE7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Древний мир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D187378-CAF5-4FDC-9FA8-9CC224BAB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0719" y="1807083"/>
            <a:ext cx="6225681" cy="47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26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5D4BC-FEC9-41B7-9734-E9D0EE9F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шифр «</a:t>
            </a:r>
            <a:r>
              <a:rPr lang="ru-RU" dirty="0" err="1"/>
              <a:t>Атбаш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D7C43-D0BC-41EE-B69A-F06E308D7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8E97F-CA89-40DF-8347-65749DC2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7" y="2101954"/>
            <a:ext cx="11614485" cy="13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9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D459A-6DC7-4A75-A77B-B286EBA3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663" y="-197335"/>
            <a:ext cx="8610600" cy="1293028"/>
          </a:xfrm>
        </p:spPr>
        <p:txBody>
          <a:bodyPr/>
          <a:lstStyle/>
          <a:p>
            <a:r>
              <a:rPr lang="ru-RU" dirty="0" err="1"/>
              <a:t>Сциталла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1EBB8-FD69-4B75-9A49-D9198E0A7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36834"/>
            <a:ext cx="10820400" cy="466344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37D179-99D4-49CF-A76F-7F00440C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01" y="1316263"/>
            <a:ext cx="8935197" cy="51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0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A1E0B-BBAA-40D8-81A7-45A99DFB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Шифр Цезаря, около 100 лет до нашей эры.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B12A68-8195-46FD-81AE-B6B7FAAE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19F87F-53BF-4E24-B37D-216C5D67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3237819"/>
            <a:ext cx="11903242" cy="13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2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9371C-5266-408E-B94B-7D57DA4B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века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1F8859-4EF5-41EB-964F-7513B62E6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4641985"/>
            <a:ext cx="4860758" cy="555656"/>
          </a:xfrm>
        </p:spPr>
        <p:txBody>
          <a:bodyPr>
            <a:normAutofit/>
          </a:bodyPr>
          <a:lstStyle/>
          <a:p>
            <a:r>
              <a:rPr lang="ru-RU" dirty="0"/>
              <a:t>Манускрипт аль-</a:t>
            </a:r>
            <a:r>
              <a:rPr lang="ru-RU" dirty="0" err="1"/>
              <a:t>Кинди</a:t>
            </a:r>
            <a:r>
              <a:rPr lang="ru-RU" dirty="0"/>
              <a:t>, IX век. 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F06DF2-AE4B-4773-A9DC-40607339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48" y="1044695"/>
            <a:ext cx="5325978" cy="53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07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76B34-AC1D-4075-A0AC-AD33A560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ДРЕВНЯЯ РУСЬ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BC597B-188C-4BBB-A131-44490DA7A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A93673-2312-4943-BD62-436DA4AE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4560"/>
            <a:ext cx="10897126" cy="1234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FE6E1D-158A-4425-BE8C-EB5BED7E1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984245"/>
            <a:ext cx="10897126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29503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831</TotalTime>
  <Words>673</Words>
  <Application>Microsoft Office PowerPoint</Application>
  <PresentationFormat>Широкоэкранный</PresentationFormat>
  <Paragraphs>59</Paragraphs>
  <Slides>21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След самолета</vt:lpstr>
      <vt:lpstr>Криптография</vt:lpstr>
      <vt:lpstr>Криптография –</vt:lpstr>
      <vt:lpstr>Где применяется криптография?</vt:lpstr>
      <vt:lpstr>Древний мир</vt:lpstr>
      <vt:lpstr>шифр «Атбаш»</vt:lpstr>
      <vt:lpstr>Сциталла</vt:lpstr>
      <vt:lpstr>Шифр Цезаря, около 100 лет до нашей эры.</vt:lpstr>
      <vt:lpstr>Средние века</vt:lpstr>
      <vt:lpstr>ДРЕВНЯЯ РУСЬ</vt:lpstr>
      <vt:lpstr>Расшифруйте запись</vt:lpstr>
      <vt:lpstr>Эпоха Возрождения</vt:lpstr>
      <vt:lpstr>Вторая мировая война</vt:lpstr>
      <vt:lpstr>Современная криптография:  заботы спецслужб и инструменты для бизнеса</vt:lpstr>
      <vt:lpstr>Криптография в литературе</vt:lpstr>
      <vt:lpstr>Презентация PowerPoint</vt:lpstr>
      <vt:lpstr>Прочтите сообщение</vt:lpstr>
      <vt:lpstr>Асимметричное шифрование</vt:lpstr>
      <vt:lpstr>Шифрование в TLS/SSL  Защищенные сетевые протоколы</vt:lpstr>
      <vt:lpstr>Графический дизайн программы</vt:lpstr>
      <vt:lpstr>Практическая работа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10</cp:revision>
  <dcterms:created xsi:type="dcterms:W3CDTF">2023-02-10T17:19:48Z</dcterms:created>
  <dcterms:modified xsi:type="dcterms:W3CDTF">2023-02-13T16:42:21Z</dcterms:modified>
</cp:coreProperties>
</file>